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8" r:id="rId9"/>
    <p:sldId id="267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F7823-6E34-4538-A9BB-624A4EECDDD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57A3-169D-4F75-B10F-F6F37404F6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tical-humor.org/to-learn-who-rules-over-you-simply-find-out-who-you-are-not-allowed-to-criticize.s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Enlightenment PPT #1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FFFF00"/>
                </a:solidFill>
              </a:rPr>
              <a:t>Philosophy in the Age of Reason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874" y="1818324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Scientific Revolution changed the way people looked at the world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See a problem? Change it!!!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vaccinesfield.cochrane.org/sites/vaccinesfield.cochrane.org/files/uploads/podcasts/edward_jenner_1749_1823_perfo__br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474" y="904220"/>
            <a:ext cx="5257800" cy="41478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85674" y="4567120"/>
            <a:ext cx="5334000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Scientific Success = power of human reason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052040"/>
            <a:ext cx="51816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NATURAL LAW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= rules discoverable by reason: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Gravity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Magnetism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4192" y="3326470"/>
            <a:ext cx="342900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/>
              <a:t>Many writers disguised their work as fiction to avoid censorship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The tales exposed corruption &amp; hypocrisy in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288240-C73D-4C81-B577-0BD2D677928E}"/>
              </a:ext>
            </a:extLst>
          </p:cNvPr>
          <p:cNvSpPr txBox="1"/>
          <p:nvPr/>
        </p:nvSpPr>
        <p:spPr>
          <a:xfrm>
            <a:off x="114299" y="411334"/>
            <a:ext cx="51054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Church &amp; Government attacked writers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Censorship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= restricting access to ideas and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Books were banned &amp; burned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Writers were imprisoned</a:t>
            </a:r>
          </a:p>
        </p:txBody>
      </p:sp>
      <p:pic>
        <p:nvPicPr>
          <p:cNvPr id="12" name="Picture 2" descr="http://bloodytheater.files.wordpress.com/2010/11/burning_book1.jpg">
            <a:extLst>
              <a:ext uri="{FF2B5EF4-FFF2-40B4-BE49-F238E27FC236}">
                <a16:creationId xmlns:a16="http://schemas.microsoft.com/office/drawing/2014/main" id="{C976DF36-EF6F-44DD-9D98-7DD1E6CC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71" y="3978838"/>
            <a:ext cx="2523804" cy="2582841"/>
          </a:xfrm>
          <a:prstGeom prst="rect">
            <a:avLst/>
          </a:prstGeom>
          <a:noFill/>
        </p:spPr>
      </p:pic>
      <p:pic>
        <p:nvPicPr>
          <p:cNvPr id="13" name="Picture 8" descr="http://i43.tower.com/images/mm114121137/enlightenment-book-scottish-authors-their-publishers-in-eighteenth-richard-b-sher-paperback-cover-art.jpg">
            <a:extLst>
              <a:ext uri="{FF2B5EF4-FFF2-40B4-BE49-F238E27FC236}">
                <a16:creationId xmlns:a16="http://schemas.microsoft.com/office/drawing/2014/main" id="{386FC913-DC1D-4A7F-9184-C6FC26DFA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0183" y="4089158"/>
            <a:ext cx="1574800" cy="2362200"/>
          </a:xfrm>
          <a:prstGeom prst="rect">
            <a:avLst/>
          </a:prstGeom>
          <a:noFill/>
        </p:spPr>
      </p:pic>
      <p:pic>
        <p:nvPicPr>
          <p:cNvPr id="14" name="Picture 6" descr="http://latinopoliticsblog.com/wp-content/uploads/2009/02/prison.jpg">
            <a:extLst>
              <a:ext uri="{FF2B5EF4-FFF2-40B4-BE49-F238E27FC236}">
                <a16:creationId xmlns:a16="http://schemas.microsoft.com/office/drawing/2014/main" id="{6D736812-31A5-4405-8844-BF6E0E8D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045" y="678396"/>
            <a:ext cx="3443657" cy="229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NOW …..Use Natural Law to understand social, economic and political problems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Solve the problems of society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This Revolution in thinking = </a:t>
            </a:r>
          </a:p>
          <a:p>
            <a:pPr>
              <a:buFont typeface="Arial" pitchFamily="34" charset="0"/>
              <a:buChar char="•"/>
            </a:pPr>
            <a:r>
              <a:rPr lang="en-US" sz="3600" b="1" u="sng" dirty="0">
                <a:solidFill>
                  <a:srgbClr val="FFFF00"/>
                </a:solidFill>
              </a:rPr>
              <a:t>THE ENLIGHTENMENT</a:t>
            </a:r>
          </a:p>
        </p:txBody>
      </p:sp>
      <p:pic>
        <p:nvPicPr>
          <p:cNvPr id="8194" name="Picture 2" descr="http://humanexperience.stanford.edu/system/files/image/S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08653"/>
            <a:ext cx="3657600" cy="2916937"/>
          </a:xfrm>
          <a:prstGeom prst="rect">
            <a:avLst/>
          </a:prstGeom>
          <a:noFill/>
        </p:spPr>
      </p:pic>
      <p:pic>
        <p:nvPicPr>
          <p:cNvPr id="8196" name="Picture 4" descr="http://www.mackinac.org/media/images/2009/TR2009-01-Graphic7S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874" y="3785998"/>
            <a:ext cx="3578453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3657600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Thomas Hobbes – 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People are naturally cruel, greedy &amp; selfish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Must be strictly controlled or they rob, fight &amp; oppress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People must enter  a </a:t>
            </a:r>
            <a:r>
              <a:rPr lang="en-US" sz="2400" b="1" u="sng" dirty="0">
                <a:solidFill>
                  <a:srgbClr val="FFFF00"/>
                </a:solidFill>
              </a:rPr>
              <a:t>SOCIAL CONTRACT </a:t>
            </a:r>
            <a:r>
              <a:rPr lang="en-US" sz="2400" dirty="0">
                <a:solidFill>
                  <a:schemeClr val="bg1"/>
                </a:solidFill>
              </a:rPr>
              <a:t>= give up freedom for organized society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Absolute Monarch necessary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24.media.tumblr.com/tumblr_m9uexoHu3P1rdqdijo1_r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33400"/>
            <a:ext cx="4333875" cy="54578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6096000"/>
            <a:ext cx="86106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“The Life of man is solitary, poor, nasty, brutish, and short.”   </a:t>
            </a:r>
            <a:r>
              <a:rPr lang="en-US" b="1" i="1" dirty="0">
                <a:latin typeface="Bradley Hand ITC" pitchFamily="66" charset="0"/>
              </a:rPr>
              <a:t>Thomas Hobbes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5867400" cy="61247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John Locke –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People are basically reasonable &amp; moral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Had </a:t>
            </a:r>
            <a:r>
              <a:rPr lang="en-US" sz="2400" b="1" u="sng" dirty="0">
                <a:solidFill>
                  <a:srgbClr val="FFFF00"/>
                </a:solidFill>
              </a:rPr>
              <a:t>NATURAL RIGHTS </a:t>
            </a:r>
            <a:r>
              <a:rPr lang="en-US" sz="2400" dirty="0">
                <a:solidFill>
                  <a:schemeClr val="bg1"/>
                </a:solidFill>
              </a:rPr>
              <a:t>that belonged to all humans from birth: life, liberty, property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Government</a:t>
            </a:r>
            <a:r>
              <a:rPr lang="en-US" sz="2400" dirty="0">
                <a:solidFill>
                  <a:schemeClr val="bg1"/>
                </a:solidFill>
              </a:rPr>
              <a:t> formed to protect natural rights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Government</a:t>
            </a:r>
            <a:r>
              <a:rPr lang="en-US" sz="2400" dirty="0">
                <a:solidFill>
                  <a:schemeClr val="bg1"/>
                </a:solidFill>
              </a:rPr>
              <a:t> must be limited &amp; accepted by all people 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Government </a:t>
            </a:r>
            <a:r>
              <a:rPr lang="en-US" sz="2400" dirty="0">
                <a:solidFill>
                  <a:schemeClr val="bg1"/>
                </a:solidFill>
              </a:rPr>
              <a:t>obligated to people – </a:t>
            </a:r>
            <a:r>
              <a:rPr lang="en-US" sz="2400" b="1" dirty="0">
                <a:solidFill>
                  <a:srgbClr val="FFFF00"/>
                </a:solidFill>
              </a:rPr>
              <a:t>people have right to overthrow the government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Ideas to influence American Revolution: Benjamin Franklin, Thomas Jefferson &amp; James Madison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Locke’s ideas of revolution</a:t>
            </a:r>
            <a:r>
              <a:rPr lang="en-US" sz="2400" dirty="0">
                <a:solidFill>
                  <a:schemeClr val="bg1"/>
                </a:solidFill>
              </a:rPr>
              <a:t> eventually spread across Europe and Latin America</a:t>
            </a:r>
          </a:p>
        </p:txBody>
      </p:sp>
      <p:pic>
        <p:nvPicPr>
          <p:cNvPr id="6146" name="Picture 2" descr="http://www.nordskogpublishing.com/images/books/John-LOC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"/>
            <a:ext cx="2743200" cy="4093368"/>
          </a:xfrm>
          <a:prstGeom prst="rect">
            <a:avLst/>
          </a:prstGeom>
          <a:noFill/>
        </p:spPr>
      </p:pic>
      <p:pic>
        <p:nvPicPr>
          <p:cNvPr id="6148" name="Picture 4" descr="http://www.thefederalistpapers.org/wp-content/uploads/2012/12/John-Locke-To-Love-Tru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199" y="4419600"/>
            <a:ext cx="2768017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15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</a:rPr>
              <a:t>Montesquieu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-  Advances idea of </a:t>
            </a:r>
            <a:r>
              <a:rPr lang="en-US" sz="2800" b="1" u="sng" dirty="0">
                <a:solidFill>
                  <a:srgbClr val="FFFF00"/>
                </a:solidFill>
              </a:rPr>
              <a:t>Separation of Powers</a:t>
            </a:r>
            <a:endParaRPr lang="en-US" sz="2800" u="sng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Best way to  protect liberty =  </a:t>
            </a:r>
            <a:r>
              <a:rPr lang="en-US" sz="2200" dirty="0">
                <a:solidFill>
                  <a:srgbClr val="FFFF00"/>
                </a:solidFill>
              </a:rPr>
              <a:t>divide functions &amp; powers into three branches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Legislative, executive, judicial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Creates checks &amp; balances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Ideas helped create the United States Constitution</a:t>
            </a:r>
          </a:p>
        </p:txBody>
      </p:sp>
      <p:pic>
        <p:nvPicPr>
          <p:cNvPr id="4098" name="Picture 2" descr="http://doctorbulldog.files.wordpress.com/2012/01/tyranny-montesqui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682" y="3733800"/>
            <a:ext cx="4041987" cy="2667000"/>
          </a:xfrm>
          <a:prstGeom prst="rect">
            <a:avLst/>
          </a:prstGeom>
          <a:noFill/>
        </p:spPr>
      </p:pic>
      <p:pic>
        <p:nvPicPr>
          <p:cNvPr id="4100" name="Picture 4" descr="http://www.mybetanyc.com/departments/socialstudies/teachers/ott/wiki/images/d/d1/Separatepower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4236720" cy="1765300"/>
          </a:xfrm>
          <a:prstGeom prst="rect">
            <a:avLst/>
          </a:prstGeom>
          <a:noFill/>
        </p:spPr>
      </p:pic>
      <p:pic>
        <p:nvPicPr>
          <p:cNvPr id="4102" name="Picture 6" descr="http://www.keanlaw.com/wp-content/uploads/2011/02/Scales-of-Just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90594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</a:rPr>
              <a:t>Voltaire</a:t>
            </a:r>
            <a:r>
              <a:rPr lang="en-US" sz="2400" dirty="0">
                <a:solidFill>
                  <a:srgbClr val="FFFF00"/>
                </a:solidFill>
              </a:rPr>
              <a:t> -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Defends Freedom of Thought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5486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Most famous of the philosophes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“My trade is to say what I think.” </a:t>
            </a:r>
            <a:r>
              <a:rPr lang="en-US" i="1" dirty="0">
                <a:solidFill>
                  <a:schemeClr val="bg1"/>
                </a:solidFill>
              </a:rPr>
              <a:t>Voltaire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Used biting wit – </a:t>
            </a:r>
            <a:r>
              <a:rPr lang="en-US" sz="2400" dirty="0">
                <a:solidFill>
                  <a:srgbClr val="FFFF00"/>
                </a:solidFill>
              </a:rPr>
              <a:t>exposed abuses of his day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battled inequality, injustice, superstitions, the slave trade &amp; religious prejudice </a:t>
            </a:r>
          </a:p>
          <a:p>
            <a:pPr lvl="1"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Outspoken – offended French government &amp; Catholic Church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Imprisoned – forced into exile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His books, outlawed  &amp; burned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Never gave up his beliefs</a:t>
            </a:r>
          </a:p>
        </p:txBody>
      </p:sp>
      <p:pic>
        <p:nvPicPr>
          <p:cNvPr id="3074" name="Picture 2" descr="http://s1.ibtimes.com/sites/www.ibtimes.com/files/styles/article_slideshow_slide/public/2011/09/30/166815-volt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90600"/>
            <a:ext cx="2895600" cy="3271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4200" y="4800600"/>
            <a:ext cx="19812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hlinkClick r:id="rId3" tooltip="Permanent Link: To learn who rules over you, simply find out who you are not allowed to criticize."/>
              </a:rPr>
              <a:t>To learn who rules over you, simply find out who you are not allowed to criticize. </a:t>
            </a:r>
            <a:r>
              <a:rPr lang="en-US" b="1" i="1" dirty="0"/>
              <a:t>Voltaire</a:t>
            </a:r>
          </a:p>
        </p:txBody>
      </p:sp>
      <p:pic>
        <p:nvPicPr>
          <p:cNvPr id="3076" name="Picture 4" descr="http://movingoutgranni.files.wordpress.com/2011/11/img_7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7244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</a:rPr>
              <a:t>Rousseau</a:t>
            </a:r>
            <a:r>
              <a:rPr lang="en-US" sz="2800" dirty="0">
                <a:solidFill>
                  <a:schemeClr val="bg1"/>
                </a:solidFill>
              </a:rPr>
              <a:t> – promotes </a:t>
            </a:r>
            <a:r>
              <a:rPr lang="en-US" sz="2800" i="1" dirty="0">
                <a:solidFill>
                  <a:srgbClr val="FFFF00"/>
                </a:solidFill>
              </a:rPr>
              <a:t>The Social Contract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4267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rgbClr val="FFFF00"/>
                </a:solidFill>
              </a:rPr>
              <a:t>Believed people were naturally good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Corrupted by evils of society – especially inequality</a:t>
            </a:r>
          </a:p>
          <a:p>
            <a:pPr>
              <a:buFont typeface="Arial" pitchFamily="34" charset="0"/>
              <a:buChar char="•"/>
            </a:pPr>
            <a:r>
              <a:rPr lang="en-US" sz="2300" b="1" dirty="0">
                <a:solidFill>
                  <a:srgbClr val="FFFF00"/>
                </a:solidFill>
              </a:rPr>
              <a:t>1762 – wrote </a:t>
            </a:r>
            <a:r>
              <a:rPr lang="en-US" sz="2300" b="1" i="1" dirty="0">
                <a:solidFill>
                  <a:srgbClr val="FFFF00"/>
                </a:solidFill>
              </a:rPr>
              <a:t>The Social Contract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Government control should be minimal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rgbClr val="FFFF00"/>
                </a:solidFill>
              </a:rPr>
              <a:t>Governments must be freely elected 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Good of community above good of individual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rgbClr val="FFFF00"/>
                </a:solidFill>
              </a:rPr>
              <a:t>Hatred of all forms of political oppression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Fanned flames of revolt </a:t>
            </a:r>
          </a:p>
        </p:txBody>
      </p:sp>
      <p:pic>
        <p:nvPicPr>
          <p:cNvPr id="1026" name="Picture 2" descr="http://3.bp.blogspot.com/-qNxma0kmYBY/ULfDBRD5kiI/AAAAAAAAAfY/rmg998ht9bg/s1600/social-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76600"/>
            <a:ext cx="3657600" cy="3265714"/>
          </a:xfrm>
          <a:prstGeom prst="rect">
            <a:avLst/>
          </a:prstGeom>
          <a:noFill/>
        </p:spPr>
      </p:pic>
      <p:pic>
        <p:nvPicPr>
          <p:cNvPr id="1028" name="Picture 4" descr="http://ca.pbsstatic.com/l/21/6921/9780486426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676400" cy="2667000"/>
          </a:xfrm>
          <a:prstGeom prst="rect">
            <a:avLst/>
          </a:prstGeom>
          <a:noFill/>
        </p:spPr>
      </p:pic>
      <p:pic>
        <p:nvPicPr>
          <p:cNvPr id="1030" name="Picture 6" descr="http://media-cache-lt0.pinterest.com/upload/136867276145945337_fF41Kgb0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143000"/>
            <a:ext cx="1447800" cy="1955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French thinkers – </a:t>
            </a:r>
            <a:r>
              <a:rPr lang="en-US" sz="3200" b="1" u="sng" dirty="0" err="1">
                <a:solidFill>
                  <a:srgbClr val="FFFF00"/>
                </a:solidFill>
              </a:rPr>
              <a:t>Physiocrats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>
                <a:solidFill>
                  <a:schemeClr val="bg1"/>
                </a:solidFill>
              </a:rPr>
              <a:t>focused on economic reforms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5562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Laissez Faire replaces Mercantilism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Rejected Mercantilism which required government to regulate economy to achieve favorable balance of trade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Urged </a:t>
            </a:r>
            <a:r>
              <a:rPr lang="en-US" sz="2800" b="1" dirty="0">
                <a:solidFill>
                  <a:srgbClr val="FFFF00"/>
                </a:solidFill>
              </a:rPr>
              <a:t>policy of laissez faire </a:t>
            </a:r>
            <a:r>
              <a:rPr lang="en-US" sz="2200" dirty="0">
                <a:solidFill>
                  <a:schemeClr val="bg1"/>
                </a:solidFill>
              </a:rPr>
              <a:t>– </a:t>
            </a:r>
            <a:r>
              <a:rPr lang="en-US" sz="2200" dirty="0">
                <a:solidFill>
                  <a:srgbClr val="FFFF00"/>
                </a:solidFill>
              </a:rPr>
              <a:t>allowing business to operate with little or no government interference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Supported free trade – opposed tariffs</a:t>
            </a:r>
          </a:p>
        </p:txBody>
      </p:sp>
      <p:pic>
        <p:nvPicPr>
          <p:cNvPr id="23554" name="Picture 2" descr="http://4.bp.blogspot.com/-lDj0UpdIL7Q/UIHPgQDjccI/AAAAAAAAAfA/Muab9si0hus/s1600/lassiez-f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724400"/>
            <a:ext cx="4400550" cy="1953845"/>
          </a:xfrm>
          <a:prstGeom prst="rect">
            <a:avLst/>
          </a:prstGeom>
          <a:noFill/>
        </p:spPr>
      </p:pic>
      <p:pic>
        <p:nvPicPr>
          <p:cNvPr id="23558" name="Picture 6" descr="http://farm1.staticflickr.com/117/274082019_032fcb3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838200"/>
            <a:ext cx="2438400" cy="1828800"/>
          </a:xfrm>
          <a:prstGeom prst="rect">
            <a:avLst/>
          </a:prstGeom>
          <a:noFill/>
        </p:spPr>
      </p:pic>
      <p:pic>
        <p:nvPicPr>
          <p:cNvPr id="23560" name="Picture 8" descr="http://withfriendship.com/images/b/7391/Laissez-faire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86200"/>
            <a:ext cx="3657600" cy="2438400"/>
          </a:xfrm>
          <a:prstGeom prst="rect">
            <a:avLst/>
          </a:prstGeom>
          <a:noFill/>
        </p:spPr>
      </p:pic>
      <p:pic>
        <p:nvPicPr>
          <p:cNvPr id="8" name="Picture 4" descr="http://theinternetwizardsblog.com/wp-content/uploads/2009/09/hands-off-bab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133600"/>
            <a:ext cx="1659293" cy="1069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Scottish Economist </a:t>
            </a:r>
            <a:r>
              <a:rPr lang="en-US" sz="3100" b="1" u="sng" dirty="0">
                <a:solidFill>
                  <a:srgbClr val="FFFF00"/>
                </a:solidFill>
              </a:rPr>
              <a:t>Adam Smith </a:t>
            </a:r>
            <a:r>
              <a:rPr lang="en-US" sz="2800" dirty="0">
                <a:solidFill>
                  <a:schemeClr val="bg1"/>
                </a:solidFill>
              </a:rPr>
              <a:t>argues for a </a:t>
            </a:r>
            <a:r>
              <a:rPr lang="en-US" sz="3100" b="1" u="sng" dirty="0">
                <a:solidFill>
                  <a:srgbClr val="FFFF00"/>
                </a:solidFill>
              </a:rPr>
              <a:t>Free Market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300" y="1295400"/>
            <a:ext cx="373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Wrote </a:t>
            </a:r>
            <a:r>
              <a:rPr lang="en-US" sz="2200" b="1" i="1" dirty="0">
                <a:solidFill>
                  <a:srgbClr val="FFFF00"/>
                </a:solidFill>
              </a:rPr>
              <a:t>The Wealth of Nations </a:t>
            </a:r>
            <a:r>
              <a:rPr lang="en-US" sz="2200" dirty="0">
                <a:solidFill>
                  <a:schemeClr val="bg1"/>
                </a:solidFill>
              </a:rPr>
              <a:t>– argued that the free market  should be allowed to regulate business activity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Wages, trade, profits all tied to market forces of </a:t>
            </a:r>
            <a:r>
              <a:rPr lang="en-US" sz="2200" b="1" dirty="0">
                <a:solidFill>
                  <a:srgbClr val="FFFF00"/>
                </a:solidFill>
              </a:rPr>
              <a:t>Supply &amp; Demand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Wherever there is a demand for goods or services suppliers would try to meet that demand in order to make profits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24578" name="Picture 2" descr="http://s.ecrater.com/stores/65837/48222578260f6_6583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90600"/>
            <a:ext cx="2978500" cy="3048000"/>
          </a:xfrm>
          <a:prstGeom prst="rect">
            <a:avLst/>
          </a:prstGeom>
          <a:noFill/>
        </p:spPr>
      </p:pic>
      <p:pic>
        <p:nvPicPr>
          <p:cNvPr id="24580" name="Picture 4" descr="http://www.english-online.at/economy/capitalism/capitalism-supply-and-dema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4166627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533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Bradley Hand ITC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80</cp:revision>
  <dcterms:created xsi:type="dcterms:W3CDTF">2012-12-21T12:47:25Z</dcterms:created>
  <dcterms:modified xsi:type="dcterms:W3CDTF">2020-02-26T14:49:57Z</dcterms:modified>
</cp:coreProperties>
</file>